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90" r:id="rId3"/>
    <p:sldId id="259" r:id="rId4"/>
    <p:sldId id="263" r:id="rId5"/>
    <p:sldId id="262" r:id="rId6"/>
    <p:sldId id="261" r:id="rId7"/>
    <p:sldId id="264" r:id="rId8"/>
    <p:sldId id="267" r:id="rId9"/>
    <p:sldId id="291" r:id="rId10"/>
    <p:sldId id="292" r:id="rId11"/>
    <p:sldId id="294" r:id="rId12"/>
    <p:sldId id="271" r:id="rId13"/>
    <p:sldId id="289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2E2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F5C9C-69AF-43E2-BA7C-B1F9B7E76140}" v="70" dt="2024-07-29T03:36:55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DEF27-9915-40CF-9928-374AED457ECE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9AE88-266A-4990-A28A-7311D733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9AE88-266A-4990-A28A-7311D7330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B8F-EA45-63E3-A7CD-026E70616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4D47-23C6-7A09-888F-85C910EBF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6677-84F4-4DCF-DDAF-54EEF11F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05464-815D-FA6D-6162-E7F7E947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C162-36D6-1089-B262-7F429517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791F-74BF-9F2B-5087-D62D224C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A3923-C7B5-61EE-6A5D-787B3198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B09A-6E6F-23A8-0310-274A450F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3B8E-7EB8-C844-5272-CA167A68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06DE-22AB-B768-10F9-CBB074AF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CE4ED-DD57-662C-5DE6-1C6D0B1EE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13207-392F-284D-5787-03E3AFE8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5F5FB-2638-4655-3A39-E9AD7AB6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DF44-6B7C-2C30-EFD0-6F5627BA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08665-AC9E-2EDE-758A-D0E45CD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25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666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A486-0CCE-021E-0E04-DA90502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BE00-8390-8FFB-4AF8-23927CA2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B9D5D-B885-90B2-6A09-667C1DA3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BB56-1EC9-74D8-A89E-6BFE546F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E52EC-59B6-ECE4-F5F7-E9611369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A37A-25E4-142C-B55B-E7CFAC5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97B71-2CF9-13E0-CF79-9C8C536B3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347D-23CB-13BD-01F6-608844A5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8B60E-42C6-6574-1AE8-A98FC49D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8AB0-E7AD-3CBF-AEF5-95F89188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C1C9-E8F1-8713-E41A-1B50D58E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6274-CFDB-5084-79F2-0B3405C6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B0E2A-8B5C-3ABF-1AFF-EB4E46DDE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64C9B-F848-4E3F-BBC5-3F6A44E7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BCB6E-82CD-A2E8-2EA2-A357143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25E5-FDB8-0A59-64E2-A972750C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3B13-77B2-9892-2D1E-F158860D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51AC-F505-EB5A-4A34-C8A1DC7A3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2B489-51B2-7E5B-1B7A-821BC9514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E084C-43B2-DA01-A728-F7351CAAC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EF076-BCC6-6E56-C1D7-957BE8BC6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A1905-47FA-513E-A786-540F3AE4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B785D-B260-25E6-00B3-51D42D64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BD542-BEDE-2A0F-E36A-651FFC54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736F-CE75-8722-A7E6-8F8A6ADF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3CF09-7010-E6BD-E31A-8902AA4D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95DA-0F21-352B-92B9-1D69E720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BAD0B-A518-0B79-9B65-44B18ED5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27330-6FF2-1818-D700-31A15F00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59419-3EB4-9F06-C021-51C5379B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5D4FA-0BE3-1E60-357D-274A35E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D07B-D47F-2D1C-D31F-E0A396D1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B95A-88EE-27F3-5A58-BD304114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0DA88-2288-0FF5-F207-D44937E03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23B17-215E-3BF6-2189-5202576A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31989-71C9-E353-B2FB-42319709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787B-70FD-B6F9-23A4-D6081E06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90CF-BADA-D338-857C-672A1C0E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2513A-5986-9A13-8001-615B67771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97C4-72D6-3F98-29FA-6B151888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42BD-97B1-2C03-2960-DCB386B4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3704B-9199-EA67-BA4A-9115DB09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76D7D-786F-692F-7694-3EF4B360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1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949D0-798A-F0C1-C11B-E34FC7E7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F4B33-56B5-4C6E-57B4-D9AC60C43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EAC2A-7029-E1D5-6C05-FE0E15D70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5EEB-E692-4D73-B8E9-060AAE830EC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5CF99-F962-E943-CBB0-17D2A4B71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BFD4-DC23-48B3-A68F-3A6A7A3E8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uththeory.com/2015/07/18/21-empowering-questions-you-should-ask-yourself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drops-rain-sunset-84936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7.jpeg"/><Relationship Id="rId12" Type="http://schemas.openxmlformats.org/officeDocument/2006/relationships/hyperlink" Target="http://www.public-domain-image.com/free-images/nature-landscapes/rain/saome-rain-drops-in-the-mo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Raindrops_(232823269).jpg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6.jpg"/><Relationship Id="rId10" Type="http://schemas.openxmlformats.org/officeDocument/2006/relationships/hyperlink" Target="https://www.pexels.com/photo/close-up-photo-of-water-drops-on-bottle-719626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ackground-beach-color-355288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1638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51404F-C754-1FFE-54E4-9D4BF50A8478}"/>
              </a:ext>
            </a:extLst>
          </p:cNvPr>
          <p:cNvSpPr/>
          <p:nvPr/>
        </p:nvSpPr>
        <p:spPr>
          <a:xfrm>
            <a:off x="-1" y="0"/>
            <a:ext cx="545625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AE968-1810-A99A-9517-734E35C81CE8}"/>
              </a:ext>
            </a:extLst>
          </p:cNvPr>
          <p:cNvSpPr txBox="1"/>
          <p:nvPr/>
        </p:nvSpPr>
        <p:spPr>
          <a:xfrm>
            <a:off x="6096000" y="2389257"/>
            <a:ext cx="6109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CSA 1481-COMPILER DESIGN FOR CODE OPTIMIZATION</a:t>
            </a:r>
          </a:p>
          <a:p>
            <a:r>
              <a:rPr lang="en-US" sz="1600" b="1" dirty="0"/>
              <a:t>                                                                                 </a:t>
            </a:r>
          </a:p>
          <a:p>
            <a:r>
              <a:rPr lang="en-US" sz="1600" b="1" dirty="0"/>
              <a:t>                                                                                 GUIDED BY</a:t>
            </a:r>
          </a:p>
          <a:p>
            <a:r>
              <a:rPr lang="en-US" sz="1600" b="1" dirty="0"/>
              <a:t>                                                                                 DR.SANKAR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CE6B0-D6FE-2196-F952-DB2F64AC5462}"/>
              </a:ext>
            </a:extLst>
          </p:cNvPr>
          <p:cNvSpPr txBox="1"/>
          <p:nvPr/>
        </p:nvSpPr>
        <p:spPr>
          <a:xfrm>
            <a:off x="6190316" y="4854274"/>
            <a:ext cx="5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 </a:t>
            </a:r>
          </a:p>
          <a:p>
            <a:r>
              <a:rPr lang="en-US" b="1" dirty="0"/>
              <a:t>Satya, Jeevan, Bhargava</a:t>
            </a:r>
          </a:p>
        </p:txBody>
      </p:sp>
    </p:spTree>
    <p:extLst>
      <p:ext uri="{BB962C8B-B14F-4D97-AF65-F5344CB8AC3E}">
        <p14:creationId xmlns:p14="http://schemas.microsoft.com/office/powerpoint/2010/main" val="33160323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lobal Code Optimization&#10;• Optimization across basic blocks within a procedure /function&#10;• Could be restricted to a smaller scope, Example: a loop&#10;• Data-flow analysis is done to perform optimization across basic&#10;blocks&#10;• Each basic block is a node in the flow graph of the program.&#10;• These optimizations can be extended to an entire control - flow&#10;graph&#10;• Most of compiler implement global optimizations with well&#10;founded theory and practical gains&#10; ">
            <a:extLst>
              <a:ext uri="{FF2B5EF4-FFF2-40B4-BE49-F238E27FC236}">
                <a16:creationId xmlns:a16="http://schemas.microsoft.com/office/drawing/2014/main" id="{FFC641E8-F9BE-A81E-184F-3034D45B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8592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13B66C91-5BA1-7D40-D8D6-7A7E4F91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8" y="30309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AD222E7C-2133-7DDB-23BB-55BF8129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65" y="30309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oop Optimization&#10;• Removal of Loop Invariant data:-&#10; ">
            <a:extLst>
              <a:ext uri="{FF2B5EF4-FFF2-40B4-BE49-F238E27FC236}">
                <a16:creationId xmlns:a16="http://schemas.microsoft.com/office/drawing/2014/main" id="{342E8C61-6D24-CAB1-395A-8B1D7D33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30309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oop Optimization&#10;• Induction variables:-&#10; ">
            <a:extLst>
              <a:ext uri="{FF2B5EF4-FFF2-40B4-BE49-F238E27FC236}">
                <a16:creationId xmlns:a16="http://schemas.microsoft.com/office/drawing/2014/main" id="{532DD608-A5F4-D3D8-92F6-AB7C6793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8" y="8592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Loop Optimization&#10;• Loop optimization plays an important role in&#10;improving the performance of the source code by&#10;reducing overheads associated with executing&#10;loops.&#10;• Loop Optimization can be done by removing:&#10;–Loop invariant&#10;–Induction variables&#10; ">
            <a:extLst>
              <a:ext uri="{FF2B5EF4-FFF2-40B4-BE49-F238E27FC236}">
                <a16:creationId xmlns:a16="http://schemas.microsoft.com/office/drawing/2014/main" id="{2F9DA54B-B0B6-64A2-B3B9-9365DB3F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65" y="85922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7EA46-342A-EB2C-D1A7-089CD592017E}"/>
              </a:ext>
            </a:extLst>
          </p:cNvPr>
          <p:cNvSpPr txBox="1"/>
          <p:nvPr/>
        </p:nvSpPr>
        <p:spPr>
          <a:xfrm>
            <a:off x="2186151" y="5202620"/>
            <a:ext cx="964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OVERALL VIEW OF THE CODE OPTIMIZITION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1522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1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9E9576D-41A3-ACC5-908A-69CF166BEC15}"/>
              </a:ext>
            </a:extLst>
          </p:cNvPr>
          <p:cNvSpPr/>
          <p:nvPr/>
        </p:nvSpPr>
        <p:spPr>
          <a:xfrm>
            <a:off x="914399" y="1516284"/>
            <a:ext cx="3264061" cy="3541853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F59B21-23D9-7874-E22F-BDA8FDC7CDFA}"/>
              </a:ext>
            </a:extLst>
          </p:cNvPr>
          <p:cNvSpPr txBox="1"/>
          <p:nvPr/>
        </p:nvSpPr>
        <p:spPr>
          <a:xfrm>
            <a:off x="4605180" y="709678"/>
            <a:ext cx="458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FUTURE SCOPE: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5FA16462-A9E7-1BFB-3981-80EE0A83C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971" y="1225689"/>
            <a:ext cx="709914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Techniques: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more sophisticated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to predict and apply the best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for multi-core processors and GPUs.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and Energy Optimization: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memory usage and energy efficiency.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Enhance security through optimizations.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correctness with automated tests.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43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D00029-3F7D-9AA9-7DE7-F2F13EE09838}"/>
              </a:ext>
            </a:extLst>
          </p:cNvPr>
          <p:cNvSpPr/>
          <p:nvPr/>
        </p:nvSpPr>
        <p:spPr>
          <a:xfrm>
            <a:off x="7550798" y="1485900"/>
            <a:ext cx="3138055" cy="3293918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D59AEA-9BA4-BFFD-712A-31A54D837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811" y="1181102"/>
            <a:ext cx="553167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This project successfully explores and implements various compiler optimization techniques to enhance the performance and efficiency of programs.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By studying methods like constant folding, dead code elimination, and loop optimization, and evaluating their impact, the project demonstrates significant improvements in code execution speed and resource usage.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The findings contribute valuable insights into the benefits and trade-offs of different optimizations, paving the way for more advanced research and development in compiler technology.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8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198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D97DD-F778-5BFC-6B64-F7A510241B9D}"/>
              </a:ext>
            </a:extLst>
          </p:cNvPr>
          <p:cNvSpPr txBox="1"/>
          <p:nvPr/>
        </p:nvSpPr>
        <p:spPr>
          <a:xfrm>
            <a:off x="2770909" y="4029164"/>
            <a:ext cx="665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öhne"/>
              </a:rPr>
              <a:t>“”</a:t>
            </a:r>
            <a:r>
              <a:rPr lang="en-US" sz="2000" dirty="0">
                <a:latin typeface="Söhne"/>
              </a:rPr>
              <a:t> </a:t>
            </a:r>
            <a:r>
              <a:rPr lang="en-US" sz="2000" b="1" i="0" dirty="0">
                <a:effectLst/>
                <a:latin typeface="Söhne"/>
              </a:rPr>
              <a:t>The only way to do great work is to love what you do🙂””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010F58C-0A78-5853-38A7-6E1C89D6AEE5}"/>
              </a:ext>
            </a:extLst>
          </p:cNvPr>
          <p:cNvSpPr/>
          <p:nvPr/>
        </p:nvSpPr>
        <p:spPr>
          <a:xfrm>
            <a:off x="343845" y="1530061"/>
            <a:ext cx="3882736" cy="3797877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5823B-F92A-D479-F073-9958172C4F84}"/>
              </a:ext>
            </a:extLst>
          </p:cNvPr>
          <p:cNvSpPr txBox="1">
            <a:spLocks/>
          </p:cNvSpPr>
          <p:nvPr/>
        </p:nvSpPr>
        <p:spPr>
          <a:xfrm>
            <a:off x="4779239" y="3045823"/>
            <a:ext cx="8056902" cy="23825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OPTIMIAZTION TECHNIQUES IN COMPILER DESIGN</a:t>
            </a:r>
          </a:p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                                        </a:t>
            </a:r>
            <a:endParaRPr lang="en-US" sz="1600" b="1" dirty="0">
              <a:latin typeface="Times New Roman" panose="02020603050405020304" pitchFamily="18" charset="0"/>
              <a:ea typeface="STCaiyun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39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C9B7E7-6A8C-B21F-8C29-31CB66CED7CA}"/>
              </a:ext>
            </a:extLst>
          </p:cNvPr>
          <p:cNvSpPr/>
          <p:nvPr/>
        </p:nvSpPr>
        <p:spPr>
          <a:xfrm>
            <a:off x="2366904" y="-10090"/>
            <a:ext cx="9861409" cy="6858000"/>
          </a:xfrm>
          <a:custGeom>
            <a:avLst/>
            <a:gdLst>
              <a:gd name="connsiteX0" fmla="*/ 92035 w 9861409"/>
              <a:gd name="connsiteY0" fmla="*/ 0 h 6858000"/>
              <a:gd name="connsiteX1" fmla="*/ 9861409 w 9861409"/>
              <a:gd name="connsiteY1" fmla="*/ 0 h 6858000"/>
              <a:gd name="connsiteX2" fmla="*/ 9861409 w 9861409"/>
              <a:gd name="connsiteY2" fmla="*/ 6858000 h 6858000"/>
              <a:gd name="connsiteX3" fmla="*/ 0 w 9861409"/>
              <a:gd name="connsiteY3" fmla="*/ 6858000 h 6858000"/>
              <a:gd name="connsiteX4" fmla="*/ 57809 w 9861409"/>
              <a:gd name="connsiteY4" fmla="*/ 6837645 h 6858000"/>
              <a:gd name="connsiteX5" fmla="*/ 1556757 w 9861409"/>
              <a:gd name="connsiteY5" fmla="*/ 5744742 h 6858000"/>
              <a:gd name="connsiteX6" fmla="*/ 1570357 w 9861409"/>
              <a:gd name="connsiteY6" fmla="*/ 1100419 h 6858000"/>
              <a:gd name="connsiteX7" fmla="*/ 359529 w 9861409"/>
              <a:gd name="connsiteY7" fmla="*/ 1224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1409" h="6858000">
                <a:moveTo>
                  <a:pt x="92035" y="0"/>
                </a:moveTo>
                <a:lnTo>
                  <a:pt x="9861409" y="0"/>
                </a:lnTo>
                <a:lnTo>
                  <a:pt x="9861409" y="6858000"/>
                </a:lnTo>
                <a:lnTo>
                  <a:pt x="0" y="6858000"/>
                </a:lnTo>
                <a:lnTo>
                  <a:pt x="57809" y="6837645"/>
                </a:lnTo>
                <a:cubicBezTo>
                  <a:pt x="628784" y="6610106"/>
                  <a:pt x="1147546" y="6241592"/>
                  <a:pt x="1556757" y="5744742"/>
                </a:cubicBezTo>
                <a:cubicBezTo>
                  <a:pt x="2668498" y="4394904"/>
                  <a:pt x="2674163" y="2460565"/>
                  <a:pt x="1570357" y="1100419"/>
                </a:cubicBezTo>
                <a:cubicBezTo>
                  <a:pt x="1232180" y="683706"/>
                  <a:pt x="817563" y="355178"/>
                  <a:pt x="359529" y="12245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5E664-7DE8-32E2-1F18-9418E30F91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F76E7-E15D-9A4B-118C-B95A0D02BA5B}"/>
              </a:ext>
            </a:extLst>
          </p:cNvPr>
          <p:cNvSpPr/>
          <p:nvPr/>
        </p:nvSpPr>
        <p:spPr>
          <a:xfrm>
            <a:off x="358832" y="1184398"/>
            <a:ext cx="3342967" cy="42966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C405B2-F20C-612B-FA3B-D828CB7C87BC}"/>
              </a:ext>
            </a:extLst>
          </p:cNvPr>
          <p:cNvSpPr/>
          <p:nvPr/>
        </p:nvSpPr>
        <p:spPr>
          <a:xfrm>
            <a:off x="7613408" y="17816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1.ABSTRACT &amp; PROBLEM STATEMENT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C44F1E-9924-3FBD-8C61-2485D60D1725}"/>
              </a:ext>
            </a:extLst>
          </p:cNvPr>
          <p:cNvSpPr/>
          <p:nvPr/>
        </p:nvSpPr>
        <p:spPr>
          <a:xfrm>
            <a:off x="5277710" y="571732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6.FUTURE SCOPE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897837-D05F-6B56-2C9A-31FF1D983B09}"/>
              </a:ext>
            </a:extLst>
          </p:cNvPr>
          <p:cNvSpPr/>
          <p:nvPr/>
        </p:nvSpPr>
        <p:spPr>
          <a:xfrm>
            <a:off x="5361793" y="1326407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2.INTRODUCTION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890E2E-0F44-FAE8-0E39-D02EE70CEC26}"/>
              </a:ext>
            </a:extLst>
          </p:cNvPr>
          <p:cNvSpPr/>
          <p:nvPr/>
        </p:nvSpPr>
        <p:spPr>
          <a:xfrm>
            <a:off x="7613408" y="453988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5.DISCUSSION &amp; CONCLUSION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5D137FC-D47C-CDB7-1507-D29A70B50055}"/>
              </a:ext>
            </a:extLst>
          </p:cNvPr>
          <p:cNvSpPr/>
          <p:nvPr/>
        </p:nvSpPr>
        <p:spPr>
          <a:xfrm>
            <a:off x="7613408" y="232632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3.FLOWCHART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1F105E-C9F4-8D54-BC92-FD66D681C1AB}"/>
              </a:ext>
            </a:extLst>
          </p:cNvPr>
          <p:cNvSpPr/>
          <p:nvPr/>
        </p:nvSpPr>
        <p:spPr>
          <a:xfrm>
            <a:off x="5277710" y="3446658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4.CODE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75327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804981-6EC7-C1FE-8E7E-EE8E98C2C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6F9AA-AF40-A3FE-BEB2-3FA367CE9A1D}"/>
              </a:ext>
            </a:extLst>
          </p:cNvPr>
          <p:cNvSpPr txBox="1"/>
          <p:nvPr/>
        </p:nvSpPr>
        <p:spPr>
          <a:xfrm>
            <a:off x="455527" y="43082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Summary of the Project Goals and Achievements: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 optimization techniques are crucial for enhancing the performance and efficiency of compiled programs.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By implementing and evaluating different optimization techniques, this project aims to provide insights into their effectiveness and trade-offs, ultimately contributing to the development of more efficient compilers.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F202-4EE6-E42B-126E-FB3C27E059D4}"/>
              </a:ext>
            </a:extLst>
          </p:cNvPr>
          <p:cNvSpPr txBox="1"/>
          <p:nvPr/>
        </p:nvSpPr>
        <p:spPr>
          <a:xfrm>
            <a:off x="5868237" y="323348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Main Objectives of the Project: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study and understand various optimization techniques used in compiler design, including loop optimization, data flow analysis, inline expansion, and instruction scheduling.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implement selected optimization techniques in a compiler or compiler framework and evaluate their impact on code performance.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069E77-1A20-56B9-6B28-6DCFB5973495}"/>
              </a:ext>
            </a:extLst>
          </p:cNvPr>
          <p:cNvSpPr/>
          <p:nvPr/>
        </p:nvSpPr>
        <p:spPr>
          <a:xfrm>
            <a:off x="7876287" y="511277"/>
            <a:ext cx="3420977" cy="2045110"/>
          </a:xfrm>
          <a:prstGeom prst="ellipse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DCA2C-6754-4047-F8E2-283C17103857}"/>
              </a:ext>
            </a:extLst>
          </p:cNvPr>
          <p:cNvSpPr/>
          <p:nvPr/>
        </p:nvSpPr>
        <p:spPr>
          <a:xfrm>
            <a:off x="1504335" y="4345858"/>
            <a:ext cx="3569110" cy="2081321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87847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793515-8CFC-15FF-422A-36B9ED48AA6B}"/>
              </a:ext>
            </a:extLst>
          </p:cNvPr>
          <p:cNvSpPr/>
          <p:nvPr/>
        </p:nvSpPr>
        <p:spPr>
          <a:xfrm>
            <a:off x="8402719" y="3189016"/>
            <a:ext cx="3139079" cy="3424892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BA53D1-F853-51C8-44C8-A43640CDA50A}"/>
              </a:ext>
            </a:extLst>
          </p:cNvPr>
          <p:cNvSpPr/>
          <p:nvPr/>
        </p:nvSpPr>
        <p:spPr>
          <a:xfrm>
            <a:off x="785037" y="480640"/>
            <a:ext cx="10515600" cy="19675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7C265-3A13-AC20-8E81-D95A5EB7D3CA}"/>
              </a:ext>
            </a:extLst>
          </p:cNvPr>
          <p:cNvSpPr txBox="1"/>
          <p:nvPr/>
        </p:nvSpPr>
        <p:spPr>
          <a:xfrm>
            <a:off x="875748" y="2633958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88F4-E5D5-8FDD-5ABF-726513C3D656}"/>
              </a:ext>
            </a:extLst>
          </p:cNvPr>
          <p:cNvSpPr txBox="1"/>
          <p:nvPr/>
        </p:nvSpPr>
        <p:spPr>
          <a:xfrm>
            <a:off x="977461" y="3520966"/>
            <a:ext cx="7425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focuses on improving the performance of programs by applying optimization techniques in compiler design.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Compilers transform the code written by developers into machine code that computers can execute. However, the initial machine code generated by compilers is often not the most efficient.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will measure how much faster the optimized code runs compared to the original code.</a:t>
            </a:r>
          </a:p>
        </p:txBody>
      </p:sp>
    </p:spTree>
    <p:extLst>
      <p:ext uri="{BB962C8B-B14F-4D97-AF65-F5344CB8AC3E}">
        <p14:creationId xmlns:p14="http://schemas.microsoft.com/office/powerpoint/2010/main" val="157469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C6A09-6BE9-8FAB-3BB6-A3BB8D6B195E}"/>
              </a:ext>
            </a:extLst>
          </p:cNvPr>
          <p:cNvSpPr txBox="1"/>
          <p:nvPr/>
        </p:nvSpPr>
        <p:spPr>
          <a:xfrm>
            <a:off x="648928" y="501444"/>
            <a:ext cx="398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66897-FEA2-CDEE-C748-0B951BDDCB82}"/>
              </a:ext>
            </a:extLst>
          </p:cNvPr>
          <p:cNvSpPr/>
          <p:nvPr/>
        </p:nvSpPr>
        <p:spPr>
          <a:xfrm>
            <a:off x="0" y="0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9753600 w 9753600"/>
              <a:gd name="connsiteY1" fmla="*/ 0 h 6858000"/>
              <a:gd name="connsiteX2" fmla="*/ 9753600 w 9753600"/>
              <a:gd name="connsiteY2" fmla="*/ 1 h 6858000"/>
              <a:gd name="connsiteX3" fmla="*/ 8867176 w 9753600"/>
              <a:gd name="connsiteY3" fmla="*/ 1 h 6858000"/>
              <a:gd name="connsiteX4" fmla="*/ 6362190 w 9753600"/>
              <a:gd name="connsiteY4" fmla="*/ 3186571 h 6858000"/>
              <a:gd name="connsiteX5" fmla="*/ 6570221 w 9753600"/>
              <a:gd name="connsiteY5" fmla="*/ 4923734 h 6858000"/>
              <a:gd name="connsiteX6" fmla="*/ 9030783 w 9753600"/>
              <a:gd name="connsiteY6" fmla="*/ 6858000 h 6858000"/>
              <a:gd name="connsiteX7" fmla="*/ 0 w 97536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3600" h="6858000">
                <a:moveTo>
                  <a:pt x="0" y="0"/>
                </a:moveTo>
                <a:lnTo>
                  <a:pt x="9753600" y="0"/>
                </a:lnTo>
                <a:lnTo>
                  <a:pt x="9753600" y="1"/>
                </a:lnTo>
                <a:lnTo>
                  <a:pt x="8867176" y="1"/>
                </a:lnTo>
                <a:lnTo>
                  <a:pt x="6362190" y="3186571"/>
                </a:lnTo>
                <a:cubicBezTo>
                  <a:pt x="5939932" y="3723722"/>
                  <a:pt x="6033071" y="4501476"/>
                  <a:pt x="6570221" y="4923734"/>
                </a:cubicBezTo>
                <a:lnTo>
                  <a:pt x="903078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E10C1-D158-FF83-3553-7493278A8FC2}"/>
              </a:ext>
            </a:extLst>
          </p:cNvPr>
          <p:cNvSpPr txBox="1"/>
          <p:nvPr/>
        </p:nvSpPr>
        <p:spPr>
          <a:xfrm>
            <a:off x="262884" y="405205"/>
            <a:ext cx="583311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Feautures</a:t>
            </a:r>
            <a:r>
              <a:rPr lang="en-US" sz="2000" b="1" dirty="0"/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Executes faster.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Code size get reduced.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Efficient memory usage.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Yielding better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Reduces the time and space complexity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b="1" dirty="0"/>
              <a:t>OPTIMIZATION: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computing , optimization is the process of modifying a System to make some aspect of it work more efficiently  or use fewer resources.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optimization , high level general programming constructs are replaced by very efficient low level programming codes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12870E-66F2-1904-FF18-2B0185FEA4E4}"/>
              </a:ext>
            </a:extLst>
          </p:cNvPr>
          <p:cNvCxnSpPr/>
          <p:nvPr/>
        </p:nvCxnSpPr>
        <p:spPr>
          <a:xfrm>
            <a:off x="6931742" y="2674374"/>
            <a:ext cx="0" cy="2025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1824A99-CDDB-2583-0A8A-663E357222D9}"/>
              </a:ext>
            </a:extLst>
          </p:cNvPr>
          <p:cNvSpPr/>
          <p:nvPr/>
        </p:nvSpPr>
        <p:spPr>
          <a:xfrm>
            <a:off x="8062452" y="1651819"/>
            <a:ext cx="3451121" cy="378542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CODE OPTIMIZATION </a:t>
            </a:r>
          </a:p>
        </p:txBody>
      </p:sp>
    </p:spTree>
    <p:extLst>
      <p:ext uri="{BB962C8B-B14F-4D97-AF65-F5344CB8AC3E}">
        <p14:creationId xmlns:p14="http://schemas.microsoft.com/office/powerpoint/2010/main" val="81624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95C325-F3E8-7173-F77F-CF70DE30ABD1}"/>
              </a:ext>
            </a:extLst>
          </p:cNvPr>
          <p:cNvGrpSpPr/>
          <p:nvPr/>
        </p:nvGrpSpPr>
        <p:grpSpPr>
          <a:xfrm>
            <a:off x="364077" y="156390"/>
            <a:ext cx="3486093" cy="2788875"/>
            <a:chOff x="1479197" y="2034562"/>
            <a:chExt cx="3486093" cy="27888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90273B-4BE8-49A6-740B-DE50E0E6B16A}"/>
                </a:ext>
              </a:extLst>
            </p:cNvPr>
            <p:cNvSpPr/>
            <p:nvPr/>
          </p:nvSpPr>
          <p:spPr>
            <a:xfrm>
              <a:off x="1479197" y="2731781"/>
              <a:ext cx="2091656" cy="2091656"/>
            </a:xfrm>
            <a:prstGeom prst="ellipse">
              <a:avLst/>
            </a:prstGeom>
            <a:blipFill>
              <a:blip r:embed="rId2"/>
              <a:stretch>
                <a:fillRect l="-26000" r="-2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F5F698-953F-CC9D-A2FA-D629B2969B33}"/>
                </a:ext>
              </a:extLst>
            </p:cNvPr>
            <p:cNvSpPr/>
            <p:nvPr/>
          </p:nvSpPr>
          <p:spPr>
            <a:xfrm>
              <a:off x="3919462" y="2034562"/>
              <a:ext cx="1045828" cy="871523"/>
            </a:xfrm>
            <a:custGeom>
              <a:avLst/>
              <a:gdLst>
                <a:gd name="connsiteX0" fmla="*/ 0 w 1045828"/>
                <a:gd name="connsiteY0" fmla="*/ 0 h 871523"/>
                <a:gd name="connsiteX1" fmla="*/ 1045828 w 1045828"/>
                <a:gd name="connsiteY1" fmla="*/ 0 h 871523"/>
                <a:gd name="connsiteX2" fmla="*/ 1045828 w 1045828"/>
                <a:gd name="connsiteY2" fmla="*/ 871523 h 871523"/>
                <a:gd name="connsiteX3" fmla="*/ 0 w 1045828"/>
                <a:gd name="connsiteY3" fmla="*/ 871523 h 871523"/>
                <a:gd name="connsiteX4" fmla="*/ 0 w 1045828"/>
                <a:gd name="connsiteY4" fmla="*/ 0 h 87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828" h="871523">
                  <a:moveTo>
                    <a:pt x="0" y="0"/>
                  </a:moveTo>
                  <a:lnTo>
                    <a:pt x="1045828" y="0"/>
                  </a:lnTo>
                  <a:lnTo>
                    <a:pt x="1045828" y="871523"/>
                  </a:lnTo>
                  <a:lnTo>
                    <a:pt x="0" y="871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9824" tIns="66040" rIns="66040" bIns="6604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200" kern="1200"/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585B4B95-B230-BD94-B5B0-9F76D31A01BE}"/>
                </a:ext>
              </a:extLst>
            </p:cNvPr>
            <p:cNvSpPr/>
            <p:nvPr/>
          </p:nvSpPr>
          <p:spPr>
            <a:xfrm>
              <a:off x="3658005" y="2470324"/>
              <a:ext cx="261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53B02084-56AB-A571-65A5-887EAD8955DA}"/>
                </a:ext>
              </a:extLst>
            </p:cNvPr>
            <p:cNvSpPr/>
            <p:nvPr/>
          </p:nvSpPr>
          <p:spPr>
            <a:xfrm rot="5400000">
              <a:off x="2437088" y="2557563"/>
              <a:ext cx="1307982" cy="1132109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5C12A2-5708-3D84-A3E7-4929D07E2C4E}"/>
              </a:ext>
            </a:extLst>
          </p:cNvPr>
          <p:cNvSpPr txBox="1"/>
          <p:nvPr/>
        </p:nvSpPr>
        <p:spPr>
          <a:xfrm>
            <a:off x="3394103" y="227500"/>
            <a:ext cx="84338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INTRODUCTION:</a:t>
            </a:r>
          </a:p>
          <a:p>
            <a:endParaRPr lang="en-US" b="1" dirty="0"/>
          </a:p>
          <a:p>
            <a:r>
              <a:rPr lang="en-US" b="1" dirty="0"/>
              <a:t>CODE OPTIMIZATION CATEGORIES :</a:t>
            </a:r>
          </a:p>
          <a:p>
            <a:endParaRPr lang="en-US" b="1" dirty="0"/>
          </a:p>
          <a:p>
            <a:r>
              <a:rPr lang="en-US" b="1" dirty="0"/>
              <a:t>Machine Independent optimizations: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taking properties of target machine into </a:t>
            </a:r>
            <a:r>
              <a:rPr lang="en-US" dirty="0" err="1"/>
              <a:t>considerartion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Machine Dependent optimization: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by checking properties of target machine.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8" name="Picture 4" descr="Introduction to Code Optimization">
            <a:extLst>
              <a:ext uri="{FF2B5EF4-FFF2-40B4-BE49-F238E27FC236}">
                <a16:creationId xmlns:a16="http://schemas.microsoft.com/office/drawing/2014/main" id="{562A9630-661B-CF3C-E509-C3AD46DB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5" y="4375616"/>
            <a:ext cx="6096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0B2B7-40B5-02A3-5C6F-B4F4AD6337C0}"/>
              </a:ext>
            </a:extLst>
          </p:cNvPr>
          <p:cNvSpPr txBox="1"/>
          <p:nvPr/>
        </p:nvSpPr>
        <p:spPr>
          <a:xfrm>
            <a:off x="6632026" y="3481843"/>
            <a:ext cx="5013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OPTIMIZATION OCCURS SEVERAL LEVELS:</a:t>
            </a:r>
          </a:p>
          <a:p>
            <a:endParaRPr lang="en-US" dirty="0"/>
          </a:p>
          <a:p>
            <a:r>
              <a:rPr lang="en-US" b="1" dirty="0"/>
              <a:t>COMPILE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 of an optimizing compiler tends to ensure that the executable program is optimized at least as much as the compiler can predict.</a:t>
            </a:r>
          </a:p>
          <a:p>
            <a:endParaRPr lang="en-US" dirty="0"/>
          </a:p>
          <a:p>
            <a:r>
              <a:rPr lang="en-US" b="1" dirty="0"/>
              <a:t>DESIGN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 the highest level, the </a:t>
            </a:r>
            <a:r>
              <a:rPr lang="en-US" dirty="0" err="1"/>
              <a:t>deisgn</a:t>
            </a:r>
            <a:r>
              <a:rPr lang="en-US" dirty="0"/>
              <a:t> may be optimized to make best use of the available resources.</a:t>
            </a:r>
          </a:p>
        </p:txBody>
      </p:sp>
    </p:spTree>
    <p:extLst>
      <p:ext uri="{BB962C8B-B14F-4D97-AF65-F5344CB8AC3E}">
        <p14:creationId xmlns:p14="http://schemas.microsoft.com/office/powerpoint/2010/main" val="1996907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0E1EEB67-D7AB-36C6-E5DF-37149ACC2AB4}"/>
              </a:ext>
            </a:extLst>
          </p:cNvPr>
          <p:cNvSpPr/>
          <p:nvPr/>
        </p:nvSpPr>
        <p:spPr>
          <a:xfrm>
            <a:off x="4509788" y="77560"/>
            <a:ext cx="2469931" cy="1576551"/>
          </a:xfrm>
          <a:prstGeom prst="cloud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l="-26000" r="-26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TYPES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8395189-3E9D-7FE8-180A-074B1B829CB5}"/>
              </a:ext>
            </a:extLst>
          </p:cNvPr>
          <p:cNvSpPr/>
          <p:nvPr/>
        </p:nvSpPr>
        <p:spPr>
          <a:xfrm>
            <a:off x="664780" y="501208"/>
            <a:ext cx="2469931" cy="1576551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OPTIMIZATION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15077522-FC29-DD81-D97A-9C6F31EDF89A}"/>
              </a:ext>
            </a:extLst>
          </p:cNvPr>
          <p:cNvSpPr/>
          <p:nvPr/>
        </p:nvSpPr>
        <p:spPr>
          <a:xfrm>
            <a:off x="4167921" y="2364827"/>
            <a:ext cx="2469931" cy="1576551"/>
          </a:xfrm>
          <a:prstGeom prst="cloud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OPTIMIZATION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7A839D5-1D8A-23CD-F2CC-F43A26C17256}"/>
              </a:ext>
            </a:extLst>
          </p:cNvPr>
          <p:cNvSpPr/>
          <p:nvPr/>
        </p:nvSpPr>
        <p:spPr>
          <a:xfrm>
            <a:off x="9057289" y="453915"/>
            <a:ext cx="2469931" cy="1576551"/>
          </a:xfrm>
          <a:prstGeom prst="cloud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OPTIMIZATION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F041A2-31A3-76C1-4016-9069461FCA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132653" y="865836"/>
            <a:ext cx="1384796" cy="42364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22466C-DCF3-3A6C-B6E2-FC21B70104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40678" y="1652432"/>
            <a:ext cx="404076" cy="93250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D403E-A01F-EA94-1526-8FF331DB1AC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 flipV="1">
            <a:off x="6977661" y="865836"/>
            <a:ext cx="2087289" cy="37635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3C16A-0A3F-5BA5-32F9-D7857A0DAF4A}"/>
              </a:ext>
            </a:extLst>
          </p:cNvPr>
          <p:cNvSpPr txBox="1"/>
          <p:nvPr/>
        </p:nvSpPr>
        <p:spPr>
          <a:xfrm>
            <a:off x="826376" y="4144916"/>
            <a:ext cx="10539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OPTIMIZATION INCLUDES: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Folding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Propagation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Algebraic simplification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Operator Strength Reduction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Dead Code Elimination</a:t>
            </a:r>
          </a:p>
        </p:txBody>
      </p:sp>
      <p:pic>
        <p:nvPicPr>
          <p:cNvPr id="2056" name="Picture 8" descr="Lecture 2 : Code Optimization techniques - YouTube">
            <a:extLst>
              <a:ext uri="{FF2B5EF4-FFF2-40B4-BE49-F238E27FC236}">
                <a16:creationId xmlns:a16="http://schemas.microsoft.com/office/drawing/2014/main" id="{D536481F-C716-4BAE-BD12-2496F1A0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34" y="3725258"/>
            <a:ext cx="4482093" cy="287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3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20313-EAFA-3286-B37F-420B0D15E927}"/>
              </a:ext>
            </a:extLst>
          </p:cNvPr>
          <p:cNvSpPr txBox="1"/>
          <p:nvPr/>
        </p:nvSpPr>
        <p:spPr>
          <a:xfrm>
            <a:off x="472966" y="546538"/>
            <a:ext cx="405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EXAMPLES WITH BASIC UNDERSTADING:</a:t>
            </a:r>
          </a:p>
        </p:txBody>
      </p:sp>
      <p:pic>
        <p:nvPicPr>
          <p:cNvPr id="4098" name="Picture 2" descr="Local Code Optimization&#10;A) Constant folding-&#10;• As the name suggests, this technique involves folding&#10;the constants by evaluating the expressions that&#10;involves the operands having constant values at the&#10;compile time.&#10;• Ex: Circumference of circle = (22/7) x Diameter&#10;• Replace (22/7) with 3.14 during compile time and save&#10;the execution time.&#10; ">
            <a:extLst>
              <a:ext uri="{FF2B5EF4-FFF2-40B4-BE49-F238E27FC236}">
                <a16:creationId xmlns:a16="http://schemas.microsoft.com/office/drawing/2014/main" id="{EC2AFD0F-7497-3DC6-6AD6-A2447AB8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7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cal Code Optimization&#10;B) Constant Propagation-&#10;• In this technique, if some variable has been assigned&#10;some constant value, then it replaces that variable with&#10;its constant value in the further program wherever it has&#10;been used during compilation, provided that its value&#10;does not get alter in between.&#10;• Ex: pi = 3.14, radius = 10&#10;• Area of circle = pi x radius x radius&#10;• Substitutes constants value during compile time and&#10;saves the execution time.&#10; ">
            <a:extLst>
              <a:ext uri="{FF2B5EF4-FFF2-40B4-BE49-F238E27FC236}">
                <a16:creationId xmlns:a16="http://schemas.microsoft.com/office/drawing/2014/main" id="{3B899EE5-B723-83EB-B907-DD59EA0F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4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cal Code Optimization&#10;C) Algebraic Simplification-&#10;• Use algebraic properties to simplify expressions&#10;• Some expressions can be simplified by replacing them&#10;with an equivalent expression that is more efficient.&#10;• Ex:&#10; ">
            <a:extLst>
              <a:ext uri="{FF2B5EF4-FFF2-40B4-BE49-F238E27FC236}">
                <a16:creationId xmlns:a16="http://schemas.microsoft.com/office/drawing/2014/main" id="{F74E2FDE-5D2B-FB9C-57F9-9116C7B4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de Optimization&#10;D) Strength Reduction-&#10;• As the name suggests, this technique involves&#10;reducing the strength of the expressions by replacing&#10;the expensive and costly operators with the simple and&#10;cheaper ones&#10; ">
            <a:extLst>
              <a:ext uri="{FF2B5EF4-FFF2-40B4-BE49-F238E27FC236}">
                <a16:creationId xmlns:a16="http://schemas.microsoft.com/office/drawing/2014/main" id="{6610635F-674D-C9E9-77FB-359A9262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7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de Optimization&#10;E) Dead code elimination-&#10;• Those code are eliminated which either never executes&#10;or are not reachable or even if they get execute, their&#10;output is never utilized.&#10; ">
            <a:extLst>
              <a:ext uri="{FF2B5EF4-FFF2-40B4-BE49-F238E27FC236}">
                <a16:creationId xmlns:a16="http://schemas.microsoft.com/office/drawing/2014/main" id="{77329926-65CE-5BE2-A70B-F3B00D47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de Optimization&#10;F) Common sub-expressions elimination:&#10;• Eliminates the redundant expressions and avoids their&#10;computation again and again.&#10; ">
            <a:extLst>
              <a:ext uri="{FF2B5EF4-FFF2-40B4-BE49-F238E27FC236}">
                <a16:creationId xmlns:a16="http://schemas.microsoft.com/office/drawing/2014/main" id="{D0D9D927-D897-E278-7483-708EF2B2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BF10FA-5C3A-451A-BFA2-90C43121E65B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1547</TotalTime>
  <Words>588</Words>
  <Application>Microsoft Office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ravula venkat</dc:creator>
  <cp:lastModifiedBy>ravula venkat</cp:lastModifiedBy>
  <cp:revision>29</cp:revision>
  <dcterms:created xsi:type="dcterms:W3CDTF">2024-06-25T01:40:44Z</dcterms:created>
  <dcterms:modified xsi:type="dcterms:W3CDTF">2024-07-29T03:38:30Z</dcterms:modified>
</cp:coreProperties>
</file>